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6858000" cy="9906000" type="A4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6023" userDrawn="1">
          <p15:clr>
            <a:srgbClr val="A4A3A4"/>
          </p15:clr>
        </p15:guide>
        <p15:guide id="4" orient="horz" pos="3143" userDrawn="1">
          <p15:clr>
            <a:srgbClr val="A4A3A4"/>
          </p15:clr>
        </p15:guide>
        <p15:guide id="5" pos="4088" userDrawn="1">
          <p15:clr>
            <a:srgbClr val="A4A3A4"/>
          </p15:clr>
        </p15:guide>
        <p15:guide id="6" pos="232" userDrawn="1">
          <p15:clr>
            <a:srgbClr val="A4A3A4"/>
          </p15:clr>
        </p15:guide>
        <p15:guide id="7" pos="2228" userDrawn="1">
          <p15:clr>
            <a:srgbClr val="A4A3A4"/>
          </p15:clr>
        </p15:guide>
        <p15:guide id="8" pos="2092" userDrawn="1">
          <p15:clr>
            <a:srgbClr val="A4A3A4"/>
          </p15:clr>
        </p15:guide>
        <p15:guide id="9" orient="horz" pos="2326" userDrawn="1">
          <p15:clr>
            <a:srgbClr val="A4A3A4"/>
          </p15:clr>
        </p15:guide>
        <p15:guide id="10" pos="2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989"/>
    <a:srgbClr val="FECB06"/>
    <a:srgbClr val="283F59"/>
    <a:srgbClr val="FFFEF9"/>
    <a:srgbClr val="EFEFEF"/>
    <a:srgbClr val="434C6D"/>
    <a:srgbClr val="A895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5405" autoAdjust="0"/>
  </p:normalViewPr>
  <p:slideViewPr>
    <p:cSldViewPr snapToGrid="0">
      <p:cViewPr varScale="1">
        <p:scale>
          <a:sx n="79" d="100"/>
          <a:sy n="79" d="100"/>
        </p:scale>
        <p:origin x="3348" y="114"/>
      </p:cViewPr>
      <p:guideLst>
        <p:guide orient="horz" pos="217"/>
        <p:guide pos="2160"/>
        <p:guide orient="horz" pos="6023"/>
        <p:guide orient="horz" pos="3143"/>
        <p:guide pos="4088"/>
        <p:guide pos="232"/>
        <p:guide pos="2228"/>
        <p:guide pos="2092"/>
        <p:guide orient="horz" pos="2326"/>
        <p:guide pos="286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8250" y="1"/>
            <a:ext cx="288925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C61914DB-9DF1-4C18-B2A4-A26A6C7D2E7D}" type="datetimeFigureOut">
              <a:rPr lang="fr-FR" smtClean="0"/>
              <a:t>21/10/2024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1AAA6090-D50B-465F-A193-9B335ED2F7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8143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250" y="1"/>
            <a:ext cx="288925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E7FAC735-8816-40BD-B27F-F9905C438BDE}" type="datetimeFigureOut">
              <a:rPr lang="fr-FR" smtClean="0"/>
              <a:t>21/10/2024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776789"/>
            <a:ext cx="5335588" cy="3908425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7A5266B3-4F1B-4625-AB79-CBCB3F9E50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6441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8C3F-F292-4BC2-8C90-A3CC0EF79E76}" type="datetime1">
              <a:rPr lang="fr-FR" smtClean="0"/>
              <a:t>21/10/2024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19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2B1-D048-4A3A-B272-4206074A5353}" type="datetime1">
              <a:rPr lang="fr-FR" smtClean="0"/>
              <a:t>21/10/2024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9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D2B6-536F-43AD-92BC-54BF1583E6E2}" type="datetime1">
              <a:rPr lang="fr-FR" smtClean="0"/>
              <a:t>21/10/2024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99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9035-C58E-4C5C-8165-4764D63F1962}" type="datetime1">
              <a:rPr lang="fr-FR" smtClean="0"/>
              <a:t>21/10/2024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11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D9C8-1582-48C8-8E8F-4C0DD746E323}" type="datetime1">
              <a:rPr lang="fr-FR" smtClean="0"/>
              <a:t>21/10/2024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87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E7E7-34CA-4B66-8263-961A3876BB89}" type="datetime1">
              <a:rPr lang="fr-FR" smtClean="0"/>
              <a:t>21/10/2024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13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55CD-4477-43DF-A171-DD0C026D76DC}" type="datetime1">
              <a:rPr lang="fr-FR" smtClean="0"/>
              <a:t>21/10/2024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3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F149-EF99-466D-BA7D-8362F82B4495}" type="datetime1">
              <a:rPr lang="fr-FR" smtClean="0"/>
              <a:t>21/10/2024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13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842-5888-4A81-8B99-8406957C96C5}" type="datetime1">
              <a:rPr lang="fr-FR" smtClean="0"/>
              <a:t>21/10/2024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6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D179-E767-4ECA-94BC-AB3DD6326CE9}" type="datetime1">
              <a:rPr lang="fr-FR" smtClean="0"/>
              <a:t>21/10/2024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53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2128-AAB6-4378-A7AE-A93D426320D7}" type="datetime1">
              <a:rPr lang="fr-FR" smtClean="0"/>
              <a:t>21/10/2024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11/01/2022 Version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83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03EE-8B07-4FF6-912A-189505DA51A3}" type="datetime1">
              <a:rPr lang="fr-FR" smtClean="0"/>
              <a:t>21/10/2024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11/01/2022 Version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E3412-A6DD-4736-9E97-C67292AB3C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95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3"/>
          <p:cNvSpPr txBox="1">
            <a:spLocks/>
          </p:cNvSpPr>
          <p:nvPr/>
        </p:nvSpPr>
        <p:spPr>
          <a:xfrm>
            <a:off x="471487" y="949918"/>
            <a:ext cx="2957513" cy="496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r-FR" b="1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4001" y="205862"/>
            <a:ext cx="3657599" cy="1001437"/>
          </a:xfrm>
          <a:solidFill>
            <a:schemeClr val="bg1">
              <a:alpha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r>
              <a:rPr lang="fr-FR" sz="20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Recouvrer ses créances (initiation)</a:t>
            </a:r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309600" y="3304235"/>
            <a:ext cx="2952750" cy="6030371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hangingPunct="0">
              <a:buNone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PROGRAMME</a:t>
            </a:r>
          </a:p>
          <a:p>
            <a:pPr lvl="0"/>
            <a:r>
              <a:rPr lang="fr-FR" sz="1200" dirty="0"/>
              <a:t>Définition des notions de créances, créanciers, débiteur, recouvrement</a:t>
            </a:r>
          </a:p>
          <a:p>
            <a:pPr lvl="0"/>
            <a:r>
              <a:rPr lang="fr-FR" sz="1200" dirty="0"/>
              <a:t>Importance des créances dans la gestion financière</a:t>
            </a:r>
          </a:p>
          <a:p>
            <a:pPr lvl="0"/>
            <a:r>
              <a:rPr lang="fr-FR" sz="1200" dirty="0"/>
              <a:t>Impact des impayés dans l'entreprise</a:t>
            </a:r>
          </a:p>
          <a:p>
            <a:pPr lvl="0"/>
            <a:r>
              <a:rPr lang="fr-FR" sz="1200" dirty="0"/>
              <a:t>Typologie des créances (court et long terme)</a:t>
            </a:r>
          </a:p>
          <a:p>
            <a:pPr lvl="0"/>
            <a:r>
              <a:rPr lang="fr-FR" sz="1200" dirty="0"/>
              <a:t>Identifier les causes des impayés et les profils des débiteurs</a:t>
            </a:r>
          </a:p>
          <a:p>
            <a:pPr lvl="0"/>
            <a:r>
              <a:rPr lang="fr-FR" sz="1200" dirty="0"/>
              <a:t>Procédure de recouvrement amiable et judiciaire</a:t>
            </a:r>
          </a:p>
          <a:p>
            <a:pPr lvl="0"/>
            <a:r>
              <a:rPr lang="fr-FR" sz="1200" dirty="0"/>
              <a:t>Moyens du recouvrement amiable</a:t>
            </a:r>
          </a:p>
          <a:p>
            <a:pPr lvl="0"/>
            <a:r>
              <a:rPr lang="fr-FR" sz="1200" dirty="0"/>
              <a:t>La relance, différents types de relance et leurs actions</a:t>
            </a:r>
          </a:p>
          <a:p>
            <a:pPr lvl="0"/>
            <a:r>
              <a:rPr lang="fr-FR" sz="1200" dirty="0"/>
              <a:t>Mise en place d’un process afin d’automatiser le processus de recouvrement</a:t>
            </a:r>
          </a:p>
          <a:p>
            <a:pPr marL="0" indent="0" algn="just">
              <a:buNone/>
            </a:pPr>
            <a:endParaRPr lang="fr-FR" sz="600" dirty="0"/>
          </a:p>
          <a:p>
            <a:pPr marL="0" indent="0" algn="just">
              <a:buNone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MOYENS, SUIVI, ÉVALUATIONS PÉDAGOGIQUES</a:t>
            </a:r>
          </a:p>
          <a:p>
            <a:pPr marL="0" indent="0">
              <a:buNone/>
            </a:pPr>
            <a:r>
              <a:rPr lang="fr-FR" sz="1200" dirty="0"/>
              <a:t>Formation en </a:t>
            </a:r>
            <a:r>
              <a:rPr lang="fr-FR" sz="1200" dirty="0" err="1"/>
              <a:t>visio</a:t>
            </a:r>
            <a:r>
              <a:rPr lang="fr-FR" sz="1200" dirty="0"/>
              <a:t> ou présentiel</a:t>
            </a:r>
          </a:p>
          <a:p>
            <a:pPr marL="0" indent="0">
              <a:buNone/>
            </a:pPr>
            <a:endParaRPr lang="fr-FR" sz="600" dirty="0"/>
          </a:p>
          <a:p>
            <a:pPr marL="0" indent="0" algn="just">
              <a:buNone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EVALUATION</a:t>
            </a:r>
          </a:p>
          <a:p>
            <a:pPr marL="0" indent="0" algn="just">
              <a:buNone/>
            </a:pPr>
            <a:r>
              <a:rPr lang="fr-FR" sz="1200" dirty="0"/>
              <a:t>QCM pour vérifier la compréhension</a:t>
            </a:r>
          </a:p>
          <a:p>
            <a:pPr marL="0" indent="0" algn="just">
              <a:buNone/>
            </a:pPr>
            <a:endParaRPr lang="fr-FR" sz="1200" dirty="0"/>
          </a:p>
          <a:p>
            <a:pPr marL="0" indent="0" algn="just">
              <a:buNone/>
            </a:pPr>
            <a:endParaRPr lang="fr-FR" sz="1200" dirty="0"/>
          </a:p>
        </p:txBody>
      </p:sp>
      <p:sp>
        <p:nvSpPr>
          <p:cNvPr id="8" name="Rectangle 7"/>
          <p:cNvSpPr/>
          <p:nvPr/>
        </p:nvSpPr>
        <p:spPr>
          <a:xfrm>
            <a:off x="471487" y="1956973"/>
            <a:ext cx="2491632" cy="12157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900 € HT* / participant</a:t>
            </a:r>
          </a:p>
          <a:p>
            <a:endParaRPr lang="fr-FR" sz="600" dirty="0">
              <a:solidFill>
                <a:schemeClr val="bg1"/>
              </a:solidFill>
            </a:endParaRPr>
          </a:p>
          <a:p>
            <a:r>
              <a:rPr lang="fr-FR" sz="1200" dirty="0">
                <a:solidFill>
                  <a:schemeClr val="bg1"/>
                </a:solidFill>
              </a:rPr>
              <a:t>1/2 journée - 3 h</a:t>
            </a:r>
          </a:p>
          <a:p>
            <a:endParaRPr lang="fr-FR" sz="600" dirty="0">
              <a:solidFill>
                <a:schemeClr val="bg1"/>
              </a:solidFill>
            </a:endParaRPr>
          </a:p>
          <a:p>
            <a:endParaRPr lang="fr-FR" sz="100" dirty="0">
              <a:solidFill>
                <a:schemeClr val="bg1"/>
              </a:solidFill>
            </a:endParaRPr>
          </a:p>
          <a:p>
            <a:r>
              <a:rPr lang="fr-FR" sz="1200" dirty="0">
                <a:solidFill>
                  <a:schemeClr val="bg1"/>
                </a:solidFill>
              </a:rPr>
              <a:t>Individuel ou Collectif</a:t>
            </a:r>
          </a:p>
          <a:p>
            <a:endParaRPr lang="fr-FR" sz="600" dirty="0">
              <a:solidFill>
                <a:schemeClr val="bg1"/>
              </a:solidFill>
            </a:endParaRPr>
          </a:p>
          <a:p>
            <a:r>
              <a:rPr lang="fr-FR" sz="1200" dirty="0">
                <a:solidFill>
                  <a:schemeClr val="bg1"/>
                </a:solidFill>
              </a:rPr>
              <a:t>Visio ou Présentiel</a:t>
            </a:r>
            <a:endParaRPr lang="fr-FR" sz="600" dirty="0">
              <a:solidFill>
                <a:schemeClr val="bg1"/>
              </a:solidFill>
            </a:endParaRPr>
          </a:p>
          <a:p>
            <a:endParaRPr lang="fr-FR" sz="600" dirty="0">
              <a:solidFill>
                <a:schemeClr val="bg1"/>
              </a:solidFill>
            </a:endParaRPr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3561580" y="1207299"/>
            <a:ext cx="2952749" cy="812730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OBJECTIFS DE FORMATION</a:t>
            </a:r>
          </a:p>
          <a:p>
            <a:pPr lvl="0"/>
            <a:r>
              <a:rPr lang="fr-FR" sz="1200" dirty="0"/>
              <a:t>Comprendre les enjeux et principes du recouvrement des créances</a:t>
            </a:r>
          </a:p>
          <a:p>
            <a:pPr lvl="0"/>
            <a:r>
              <a:rPr lang="fr-FR" sz="1200" dirty="0"/>
              <a:t>Identifier les causes des impayés et les anticiper</a:t>
            </a:r>
          </a:p>
          <a:p>
            <a:pPr lvl="0"/>
            <a:r>
              <a:rPr lang="fr-FR" sz="1200" dirty="0"/>
              <a:t>Mettre en place des actions de relance efficaces</a:t>
            </a:r>
          </a:p>
          <a:p>
            <a:pPr lvl="0"/>
            <a:r>
              <a:rPr lang="fr-FR" sz="1200" dirty="0"/>
              <a:t>Pouvoir gérer efficacement le recouvrement amiable des créances</a:t>
            </a:r>
          </a:p>
          <a:p>
            <a:pPr lvl="0"/>
            <a:r>
              <a:rPr lang="fr-FR" sz="1200" dirty="0"/>
              <a:t>Optimiser le temps consacré au recouvrement</a:t>
            </a:r>
          </a:p>
          <a:p>
            <a:pPr lvl="0"/>
            <a:r>
              <a:rPr lang="fr-FR" sz="1200" dirty="0"/>
              <a:t>Comprendre les  procédures de recouvrement judiciaire et les recours possibles</a:t>
            </a:r>
          </a:p>
          <a:p>
            <a:pPr lvl="0"/>
            <a:endParaRPr lang="fr-FR" sz="600" b="1" dirty="0"/>
          </a:p>
          <a:p>
            <a:pPr marL="0" indent="0" algn="just" eaLnBrk="0" hangingPunct="0">
              <a:buNone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PRÉREQUIS</a:t>
            </a:r>
          </a:p>
          <a:p>
            <a:pPr marL="0" indent="0" algn="just" eaLnBrk="0" hangingPunct="0">
              <a:buNone/>
            </a:pPr>
            <a:r>
              <a:rPr lang="fr-FR" sz="1200" dirty="0"/>
              <a:t>Avoir des notions de gestion financière </a:t>
            </a:r>
          </a:p>
          <a:p>
            <a:pPr marL="0" indent="0" algn="just" eaLnBrk="0" hangingPunct="0">
              <a:buNone/>
            </a:pPr>
            <a:endParaRPr lang="fr-FR" sz="600" b="1" dirty="0"/>
          </a:p>
          <a:p>
            <a:pPr marL="0" indent="0" algn="just" eaLnBrk="0" hangingPunct="0">
              <a:buNone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PUBLIC CONCERNÉ</a:t>
            </a:r>
          </a:p>
          <a:p>
            <a:pPr marL="0" indent="0" algn="just" eaLnBrk="0" hangingPunct="0">
              <a:buNone/>
            </a:pPr>
            <a:r>
              <a:rPr lang="fr-FR" sz="1200" dirty="0"/>
              <a:t>Repreneurs d’entreprises, dirigeants, comptables, secrétaires, assistantes de direction, responsables ou futurs responsables financier,  professionnel en charge de la relation client, toute personne amenée à gérer le recouvrement des créances </a:t>
            </a:r>
            <a:endParaRPr lang="fr-FR" sz="1200" b="1" dirty="0"/>
          </a:p>
          <a:p>
            <a:pPr marL="0" indent="0" algn="just" eaLnBrk="0" hangingPunct="0">
              <a:buNone/>
            </a:pPr>
            <a:endParaRPr lang="fr-FR" sz="600" b="1" dirty="0"/>
          </a:p>
          <a:p>
            <a:pPr marL="0" indent="0" algn="just" eaLnBrk="0" hangingPunct="0">
              <a:buNone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PROFIL DE L’INTERVENANT</a:t>
            </a:r>
          </a:p>
          <a:p>
            <a:pPr marL="0" indent="0" algn="just" eaLnBrk="0" hangingPunct="0">
              <a:buNone/>
            </a:pPr>
            <a:r>
              <a:rPr lang="fr-FR" sz="1200" dirty="0"/>
              <a:t>Formateur, Entrepreneur, Détenteur d’une Licence en Gestion des Entreprises et Administrations</a:t>
            </a:r>
          </a:p>
          <a:p>
            <a:pPr marL="0" indent="0" algn="just" eaLnBrk="0" hangingPunct="0">
              <a:buNone/>
            </a:pPr>
            <a:endParaRPr lang="fr-FR" sz="600" dirty="0"/>
          </a:p>
          <a:p>
            <a:pPr marL="0" indent="0" algn="just">
              <a:buNone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PRISE EN CHARGE </a:t>
            </a:r>
          </a:p>
          <a:p>
            <a:pPr marL="0" indent="0" algn="just">
              <a:buNone/>
            </a:pPr>
            <a:r>
              <a:rPr lang="fr-FR" sz="1200" dirty="0"/>
              <a:t>OPCO, CPF</a:t>
            </a:r>
          </a:p>
          <a:p>
            <a:pPr marL="0" indent="0" algn="just" eaLnBrk="0" hangingPunct="0">
              <a:buNone/>
            </a:pPr>
            <a:r>
              <a:rPr lang="fr-FR" sz="1200" dirty="0"/>
              <a:t>Autre financement, possible nous consulter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68300" y="1207299"/>
            <a:ext cx="29722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Statistique satisfaction </a:t>
            </a:r>
            <a:r>
              <a:rPr lang="fr-FR" sz="1100"/>
              <a:t>: 100%</a:t>
            </a:r>
            <a:endParaRPr lang="fr-FR" sz="1100" dirty="0"/>
          </a:p>
          <a:p>
            <a:r>
              <a:rPr lang="fr-FR" sz="1100" dirty="0"/>
              <a:t>Statistique de formation : en attente de données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208798" y="8911885"/>
            <a:ext cx="2773708" cy="938719"/>
          </a:xfrm>
          <a:prstGeom prst="rect">
            <a:avLst/>
          </a:prstGeom>
          <a:solidFill>
            <a:schemeClr val="bg2"/>
          </a:solidFill>
          <a:ln>
            <a:solidFill>
              <a:srgbClr val="11498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100" dirty="0"/>
          </a:p>
          <a:p>
            <a:pPr algn="ctr"/>
            <a:r>
              <a:rPr lang="fr-FR" sz="1100" dirty="0"/>
              <a:t>S’inscrire à la formation :</a:t>
            </a:r>
          </a:p>
          <a:p>
            <a:pPr algn="ctr"/>
            <a:r>
              <a:rPr lang="fr-FR" sz="1100" dirty="0">
                <a:solidFill>
                  <a:srgbClr val="FF0000"/>
                </a:solidFill>
              </a:rPr>
              <a:t>06 43 22 15 96</a:t>
            </a:r>
          </a:p>
          <a:p>
            <a:pPr algn="ctr"/>
            <a:r>
              <a:rPr lang="fr-FR" sz="1100" dirty="0"/>
              <a:t>contact@evidience.fr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fr-FR" sz="1100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430" y="344488"/>
            <a:ext cx="2350269" cy="4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787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</TotalTime>
  <Words>267</Words>
  <Application>Microsoft Office PowerPoint</Application>
  <PresentationFormat>Format A4 (210 x 297 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Thème Office</vt:lpstr>
      <vt:lpstr>Recouvrer ses créances (initiation)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 GIULIANA</dc:creator>
  <cp:lastModifiedBy>Melissa ZANETTI</cp:lastModifiedBy>
  <cp:revision>253</cp:revision>
  <cp:lastPrinted>2024-09-09T09:29:50Z</cp:lastPrinted>
  <dcterms:created xsi:type="dcterms:W3CDTF">2021-12-20T09:32:31Z</dcterms:created>
  <dcterms:modified xsi:type="dcterms:W3CDTF">2024-10-21T13:57:57Z</dcterms:modified>
</cp:coreProperties>
</file>